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71" r:id="rId3"/>
    <p:sldId id="387" r:id="rId4"/>
    <p:sldId id="355" r:id="rId5"/>
    <p:sldId id="372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8" r:id="rId15"/>
    <p:sldId id="397" r:id="rId16"/>
    <p:sldId id="396" r:id="rId17"/>
    <p:sldId id="399" r:id="rId18"/>
    <p:sldId id="402" r:id="rId19"/>
    <p:sldId id="403" r:id="rId20"/>
    <p:sldId id="404" r:id="rId21"/>
    <p:sldId id="407" r:id="rId22"/>
    <p:sldId id="406" r:id="rId23"/>
    <p:sldId id="408" r:id="rId24"/>
    <p:sldId id="410" r:id="rId25"/>
    <p:sldId id="401" r:id="rId26"/>
    <p:sldId id="409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4" r:id="rId37"/>
    <p:sldId id="420" r:id="rId38"/>
    <p:sldId id="421" r:id="rId39"/>
    <p:sldId id="422" r:id="rId40"/>
    <p:sldId id="423" r:id="rId4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8B2C2C1-F4A3-2B44-B994-819C47045D06}">
          <p14:sldIdLst>
            <p14:sldId id="256"/>
            <p14:sldId id="371"/>
            <p14:sldId id="387"/>
            <p14:sldId id="355"/>
            <p14:sldId id="372"/>
            <p14:sldId id="388"/>
            <p14:sldId id="389"/>
          </p14:sldIdLst>
        </p14:section>
        <p14:section name="爱奇艺接口分析" id="{E06A6740-12F2-3948-9752-7088CD8BB2BF}">
          <p14:sldIdLst>
            <p14:sldId id="390"/>
            <p14:sldId id="391"/>
            <p14:sldId id="392"/>
            <p14:sldId id="393"/>
          </p14:sldIdLst>
        </p14:section>
        <p14:section name="爱奇艺代码实现" id="{7A156662-5410-494B-8BD5-5660C7E7E452}">
          <p14:sldIdLst>
            <p14:sldId id="394"/>
            <p14:sldId id="395"/>
            <p14:sldId id="398"/>
            <p14:sldId id="397"/>
            <p14:sldId id="396"/>
            <p14:sldId id="399"/>
          </p14:sldIdLst>
        </p14:section>
        <p14:section name="网页展示" id="{C398C2B9-244A-874A-BDF3-0DEDB2FD2FE0}">
          <p14:sldIdLst>
            <p14:sldId id="402"/>
            <p14:sldId id="403"/>
            <p14:sldId id="404"/>
            <p14:sldId id="407"/>
            <p14:sldId id="406"/>
            <p14:sldId id="408"/>
            <p14:sldId id="410"/>
            <p14:sldId id="401"/>
            <p14:sldId id="409"/>
            <p14:sldId id="411"/>
            <p14:sldId id="412"/>
            <p14:sldId id="413"/>
            <p14:sldId id="414"/>
            <p14:sldId id="415"/>
          </p14:sldIdLst>
        </p14:section>
        <p14:section name="总结" id="{FD14249A-2271-D545-8029-914DA609EFE2}">
          <p14:sldIdLst>
            <p14:sldId id="416"/>
          </p14:sldIdLst>
        </p14:section>
        <p14:section name="彩蛋" id="{FBE8201C-F91D-5642-969A-789930DE63DC}">
          <p14:sldIdLst>
            <p14:sldId id="417"/>
            <p14:sldId id="418"/>
            <p14:sldId id="419"/>
            <p14:sldId id="424"/>
            <p14:sldId id="420"/>
            <p14:sldId id="421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63"/>
  </p:normalViewPr>
  <p:slideViewPr>
    <p:cSldViewPr snapToGrid="0" snapToObjects="1">
      <p:cViewPr>
        <p:scale>
          <a:sx n="129" d="100"/>
          <a:sy n="129" d="100"/>
        </p:scale>
        <p:origin x="-24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139" y="1143000"/>
            <a:ext cx="548572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06"/>
            <a:ext cx="6858000" cy="1791198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279"/>
            <a:ext cx="6858000" cy="1242167"/>
          </a:xfrm>
        </p:spPr>
        <p:txBody>
          <a:bodyPr/>
          <a:lstStyle>
            <a:lvl1pPr marL="0" indent="0" algn="ctr">
              <a:buNone/>
              <a:defRPr sz="1620"/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2295" indent="0" algn="ctr">
              <a:buNone/>
              <a:defRPr sz="1080"/>
            </a:lvl7pPr>
            <a:lvl8pPr marL="2160905" indent="0" algn="ctr">
              <a:buNone/>
              <a:defRPr sz="1080"/>
            </a:lvl8pPr>
            <a:lvl9pPr marL="2469515" indent="0" algn="ctr">
              <a:buNone/>
              <a:defRPr sz="10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0"/>
            <a:ext cx="1971675" cy="43600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0"/>
            <a:ext cx="5800725" cy="43600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660"/>
            <a:ext cx="7886700" cy="2140147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054"/>
            <a:ext cx="7886700" cy="1125453"/>
          </a:xfrm>
        </p:spPr>
        <p:txBody>
          <a:bodyPr/>
          <a:lstStyle>
            <a:lvl1pPr marL="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229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951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0"/>
            <a:ext cx="7886700" cy="9944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23"/>
            <a:ext cx="3868340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29"/>
            <a:ext cx="3868340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23"/>
            <a:ext cx="3887391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29"/>
            <a:ext cx="3887391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75"/>
            <a:ext cx="4629150" cy="3656234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775"/>
            <a:ext cx="4629150" cy="3656234"/>
          </a:xfrm>
        </p:spPr>
        <p:txBody>
          <a:bodyPr anchor="t"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2295" indent="0">
              <a:buNone/>
              <a:defRPr sz="1350"/>
            </a:lvl7pPr>
            <a:lvl8pPr marL="2160905" indent="0">
              <a:buNone/>
              <a:defRPr sz="1350"/>
            </a:lvl8pPr>
            <a:lvl9pPr marL="2469515" indent="0">
              <a:buNone/>
              <a:defRPr sz="135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0"/>
            <a:ext cx="7886700" cy="994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99"/>
            <a:ext cx="7886700" cy="326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6FDCD-927C-384A-AB64-1BEDB5D14A5D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588"/>
            <a:ext cx="30861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660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521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82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229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90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951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jinkan.org/docs/flask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inja.pocoo.org/docs/2.10/template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st.iqiyi.com/www/1/----------0---11-1-1-iqiyi--.html" TargetMode="Externa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6409" y="1233227"/>
            <a:ext cx="8557591" cy="92356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八天训练营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1069" y="2295254"/>
            <a:ext cx="326243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博学谷老师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：张诚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查看数据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看到是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格式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5356"/>
            <a:ext cx="5809164" cy="32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bejson</a:t>
            </a:r>
            <a:r>
              <a:rPr kumimoji="1" lang="zh-CN" altLang="en-US" dirty="0" smtClean="0"/>
              <a:t>整理数据格式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088857"/>
            <a:ext cx="4469572" cy="34094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4757" y="1580322"/>
            <a:ext cx="1456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读取数据从</a:t>
            </a:r>
            <a:endParaRPr kumimoji="1" lang="zh-CN" altLang="en-US" dirty="0"/>
          </a:p>
          <a:p>
            <a:r>
              <a:rPr kumimoji="1" lang="en-US" altLang="zh-CN" dirty="0" smtClean="0"/>
              <a:t>data-&gt;list-&gt;</a:t>
            </a:r>
            <a:r>
              <a:rPr kumimoji="1" lang="en-US" altLang="zh-CN" dirty="0" err="1" smtClean="0"/>
              <a:t>playurl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84574" y="2633870"/>
            <a:ext cx="12474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获得播放地址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2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请求地址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0" y="2020128"/>
            <a:ext cx="6371534" cy="17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9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请求后的数据进行持久化保存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可视化建表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连接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进行插入数据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70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可视化建表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369"/>
            <a:ext cx="746428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持久化保存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1026"/>
            <a:ext cx="6631885" cy="32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如果重复抓取，会重复插入</a:t>
            </a:r>
          </a:p>
          <a:p>
            <a:r>
              <a:rPr kumimoji="1" lang="zh-CN" altLang="en-US" dirty="0" smtClean="0"/>
              <a:t>怎么才能避免重复的数据呢？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3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解决办法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142329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利用现有知识</a:t>
            </a:r>
          </a:p>
          <a:p>
            <a:pPr marL="0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、先查询</a:t>
            </a:r>
          </a:p>
          <a:p>
            <a:pPr marL="0" indent="0">
              <a:buNone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、如果有数据，则不插入</a:t>
            </a:r>
          </a:p>
          <a:p>
            <a:pPr marL="0" indent="0">
              <a:buNone/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、如果没有数据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95730" y="3528391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不在这里进行实现了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07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网站框架使用</a:t>
            </a:r>
            <a:r>
              <a:rPr kumimoji="1" lang="en-US" altLang="zh-CN" dirty="0" smtClean="0"/>
              <a:t>flask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528775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http://docs.jinkan.org/docs/flask/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5130" y="2335696"/>
            <a:ext cx="122341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为什么选这个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、简单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、易学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64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提供接口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说白了就是提供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格式的字符串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907793"/>
            <a:ext cx="231333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Flask</a:t>
            </a:r>
            <a:br>
              <a:rPr lang="en-US" altLang="zh-CN" dirty="0"/>
            </a:br>
            <a:r>
              <a:rPr lang="en-US" altLang="zh-CN" dirty="0"/>
              <a:t>app = Flask(__name__)</a:t>
            </a:r>
            <a:br>
              <a:rPr lang="en-US" altLang="zh-CN" dirty="0"/>
            </a:br>
            <a:r>
              <a:rPr lang="en-US" altLang="zh-CN" dirty="0">
                <a:solidFill>
                  <a:srgbClr val="BBB529"/>
                </a:solidFill>
              </a:rPr>
              <a:t>@</a:t>
            </a:r>
            <a:r>
              <a:rPr lang="en-US" altLang="zh-CN" dirty="0" err="1">
                <a:solidFill>
                  <a:srgbClr val="BBB529"/>
                </a:solidFill>
              </a:rPr>
              <a:t>app.route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'/'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>
                <a:solidFill>
                  <a:srgbClr val="CC7832"/>
                </a:solidFill>
              </a:rPr>
              <a:t>def</a:t>
            </a:r>
            <a:r>
              <a:rPr lang="en-US" altLang="zh-CN" dirty="0">
                <a:solidFill>
                  <a:srgbClr val="CC7832"/>
                </a:solidFill>
              </a:rPr>
              <a:t> </a:t>
            </a:r>
            <a:r>
              <a:rPr lang="en-US" altLang="zh-CN" dirty="0" err="1">
                <a:solidFill>
                  <a:srgbClr val="FFC66D"/>
                </a:solidFill>
              </a:rPr>
              <a:t>hello_world</a:t>
            </a:r>
            <a:r>
              <a:rPr lang="en-US" altLang="zh-CN" dirty="0"/>
              <a:t>():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CC7832"/>
                </a:solidFill>
              </a:rPr>
              <a:t>return </a:t>
            </a:r>
            <a:r>
              <a:rPr lang="en-US" altLang="zh-CN" dirty="0">
                <a:solidFill>
                  <a:srgbClr val="6A8759"/>
                </a:solidFill>
              </a:rPr>
              <a:t>'Hello World!'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CC7832"/>
                </a:solidFill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6A8759"/>
                </a:solidFill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app.run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48879" y="1907793"/>
            <a:ext cx="3747052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Flask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json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app = Flask(__name__)</a:t>
            </a:r>
            <a:br>
              <a:rPr lang="en-US" altLang="zh-CN" dirty="0"/>
            </a:br>
            <a:r>
              <a:rPr lang="en-US" altLang="zh-CN" dirty="0">
                <a:solidFill>
                  <a:srgbClr val="BBB529"/>
                </a:solidFill>
              </a:rPr>
              <a:t>@</a:t>
            </a:r>
            <a:r>
              <a:rPr lang="en-US" altLang="zh-CN" dirty="0" err="1">
                <a:solidFill>
                  <a:srgbClr val="BBB529"/>
                </a:solidFill>
              </a:rPr>
              <a:t>app.route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'/'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>
                <a:solidFill>
                  <a:srgbClr val="CC7832"/>
                </a:solidFill>
              </a:rPr>
              <a:t>def</a:t>
            </a:r>
            <a:r>
              <a:rPr lang="en-US" altLang="zh-CN" dirty="0">
                <a:solidFill>
                  <a:srgbClr val="CC7832"/>
                </a:solidFill>
              </a:rPr>
              <a:t> </a:t>
            </a:r>
            <a:r>
              <a:rPr lang="en-US" altLang="zh-CN" dirty="0" err="1">
                <a:solidFill>
                  <a:srgbClr val="FFC66D"/>
                </a:solidFill>
              </a:rPr>
              <a:t>hello_world</a:t>
            </a:r>
            <a:r>
              <a:rPr lang="en-US" altLang="zh-CN" dirty="0"/>
              <a:t>():</a:t>
            </a:r>
            <a:br>
              <a:rPr lang="en-US" altLang="zh-CN" dirty="0"/>
            </a:br>
            <a:r>
              <a:rPr lang="en-US" altLang="zh-CN" dirty="0"/>
              <a:t>    dict1={</a:t>
            </a:r>
            <a:r>
              <a:rPr lang="en-US" altLang="zh-CN" dirty="0">
                <a:solidFill>
                  <a:srgbClr val="6A8759"/>
                </a:solidFill>
              </a:rPr>
              <a:t>"name"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6A8759"/>
                </a:solidFill>
              </a:rPr>
              <a:t>'zhangcheng'</a:t>
            </a:r>
            <a:r>
              <a:rPr lang="en-US" altLang="zh-CN" dirty="0">
                <a:solidFill>
                  <a:srgbClr val="CC7832"/>
                </a:solidFill>
              </a:rPr>
              <a:t>,</a:t>
            </a:r>
            <a:r>
              <a:rPr lang="en-US" altLang="zh-CN" dirty="0">
                <a:solidFill>
                  <a:srgbClr val="6A8759"/>
                </a:solidFill>
              </a:rPr>
              <a:t>'age'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6897BB"/>
                </a:solidFill>
              </a:rPr>
              <a:t>18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CC7832"/>
                </a:solidFill>
              </a:rPr>
              <a:t>return </a:t>
            </a:r>
            <a:r>
              <a:rPr lang="en-US" altLang="zh-CN" dirty="0" err="1"/>
              <a:t>json.dumps</a:t>
            </a:r>
            <a:r>
              <a:rPr lang="en-US" altLang="zh-CN" dirty="0"/>
              <a:t>(dict1)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6A8759"/>
                </a:solidFill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app.run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7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昨日回顾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的基本使用</a:t>
            </a:r>
          </a:p>
          <a:p>
            <a:pPr marL="0" indent="0">
              <a:buNone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的作业讲解</a:t>
            </a:r>
          </a:p>
        </p:txBody>
      </p:sp>
    </p:spTree>
    <p:extLst>
      <p:ext uri="{BB962C8B-B14F-4D97-AF65-F5344CB8AC3E}">
        <p14:creationId xmlns:p14="http://schemas.microsoft.com/office/powerpoint/2010/main" val="3457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展示网页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409505"/>
          </a:xfrm>
        </p:spPr>
        <p:txBody>
          <a:bodyPr/>
          <a:lstStyle/>
          <a:p>
            <a:r>
              <a:rPr kumimoji="1" lang="zh-CN" altLang="en-US" dirty="0" smtClean="0"/>
              <a:t>说白了就是展示你之前写的网页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5678" y="1967948"/>
            <a:ext cx="43506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创建一个</a:t>
            </a:r>
            <a:r>
              <a:rPr kumimoji="1" lang="en-US" altLang="zh-CN" dirty="0" smtClean="0"/>
              <a:t>templates</a:t>
            </a:r>
            <a:r>
              <a:rPr kumimoji="1" lang="zh-CN" altLang="en-US" dirty="0" smtClean="0"/>
              <a:t>文件夹，这个文件夹下用于保存网页</a:t>
            </a:r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templates</a:t>
            </a:r>
            <a:r>
              <a:rPr kumimoji="1" lang="zh-CN" altLang="en-US" dirty="0" smtClean="0"/>
              <a:t>文件夹创建一个</a:t>
            </a:r>
            <a:r>
              <a:rPr kumimoji="1" lang="en-US" altLang="zh-CN" dirty="0" err="1" smtClean="0"/>
              <a:t>index.html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5678" y="266462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Flask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render_template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app = Flask(__name__)</a:t>
            </a:r>
            <a:br>
              <a:rPr lang="en-US" altLang="zh-CN" dirty="0"/>
            </a:br>
            <a:r>
              <a:rPr lang="en-US" altLang="zh-CN" dirty="0">
                <a:solidFill>
                  <a:srgbClr val="BBB529"/>
                </a:solidFill>
              </a:rPr>
              <a:t>@</a:t>
            </a:r>
            <a:r>
              <a:rPr lang="en-US" altLang="zh-CN" dirty="0" err="1">
                <a:solidFill>
                  <a:srgbClr val="BBB529"/>
                </a:solidFill>
              </a:rPr>
              <a:t>app.route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'/test123'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>
                <a:solidFill>
                  <a:srgbClr val="CC7832"/>
                </a:solidFill>
              </a:rPr>
              <a:t>def</a:t>
            </a:r>
            <a:r>
              <a:rPr lang="en-US" altLang="zh-CN" dirty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test123</a:t>
            </a:r>
            <a:r>
              <a:rPr lang="en-US" altLang="zh-CN" dirty="0"/>
              <a:t>():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CC7832"/>
                </a:solidFill>
              </a:rPr>
              <a:t>return </a:t>
            </a:r>
            <a:r>
              <a:rPr lang="en-US" altLang="zh-CN" dirty="0" err="1"/>
              <a:t>render_template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</a:t>
            </a:r>
            <a:r>
              <a:rPr lang="en-US" altLang="zh-CN" dirty="0" err="1">
                <a:solidFill>
                  <a:srgbClr val="6A8759"/>
                </a:solidFill>
              </a:rPr>
              <a:t>index.html</a:t>
            </a:r>
            <a:r>
              <a:rPr lang="en-US" altLang="zh-CN" dirty="0">
                <a:solidFill>
                  <a:srgbClr val="6A8759"/>
                </a:solidFill>
              </a:rPr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6A8759"/>
                </a:solidFill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app.run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73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如何对网页传入数据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40635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Flask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from </a:t>
            </a:r>
            <a:r>
              <a:rPr lang="en-US" altLang="zh-CN" dirty="0"/>
              <a:t>flask </a:t>
            </a:r>
            <a:r>
              <a:rPr lang="en-US" altLang="zh-CN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render_template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app = Flask(__name__)</a:t>
            </a:r>
            <a:br>
              <a:rPr lang="en-US" altLang="zh-CN" dirty="0"/>
            </a:br>
            <a:r>
              <a:rPr lang="en-US" altLang="zh-CN" dirty="0">
                <a:solidFill>
                  <a:srgbClr val="BBB529"/>
                </a:solidFill>
              </a:rPr>
              <a:t>@</a:t>
            </a:r>
            <a:r>
              <a:rPr lang="en-US" altLang="zh-CN" dirty="0" err="1">
                <a:solidFill>
                  <a:srgbClr val="BBB529"/>
                </a:solidFill>
              </a:rPr>
              <a:t>app.route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'/test123'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>
                <a:solidFill>
                  <a:srgbClr val="CC7832"/>
                </a:solidFill>
              </a:rPr>
              <a:t>def</a:t>
            </a:r>
            <a:r>
              <a:rPr lang="en-US" altLang="zh-CN" dirty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test123</a:t>
            </a:r>
            <a:r>
              <a:rPr lang="en-US" altLang="zh-CN" dirty="0"/>
              <a:t>():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CC7832"/>
                </a:solidFill>
              </a:rPr>
              <a:t>return </a:t>
            </a:r>
            <a:r>
              <a:rPr lang="en-US" altLang="zh-CN" dirty="0" err="1"/>
              <a:t>render_template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'index.html'</a:t>
            </a:r>
            <a:r>
              <a:rPr lang="en-US" altLang="zh-CN" dirty="0">
                <a:solidFill>
                  <a:srgbClr val="CC7832"/>
                </a:solidFill>
              </a:rPr>
              <a:t>,</a:t>
            </a:r>
            <a:r>
              <a:rPr lang="en-US" altLang="zh-CN" dirty="0" err="1">
                <a:solidFill>
                  <a:srgbClr val="AA4926"/>
                </a:solidFill>
              </a:rPr>
              <a:t>num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6A8759"/>
                </a:solidFill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app.run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7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如何对传入数据进行展示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5556" y="1347690"/>
            <a:ext cx="22959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8BF6A"/>
                </a:solidFill>
              </a:rPr>
              <a:t>&lt;!DOCTYPE </a:t>
            </a:r>
            <a:r>
              <a:rPr lang="en-US" altLang="zh-CN" dirty="0">
                <a:solidFill>
                  <a:srgbClr val="BABABA"/>
                </a:solidFill>
              </a:rPr>
              <a:t>html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&lt;html </a:t>
            </a:r>
            <a:r>
              <a:rPr lang="en-US" altLang="zh-CN" dirty="0" err="1">
                <a:solidFill>
                  <a:srgbClr val="BABABA"/>
                </a:solidFill>
              </a:rPr>
              <a:t>lang</a:t>
            </a:r>
            <a:r>
              <a:rPr lang="en-US" altLang="zh-CN" dirty="0">
                <a:solidFill>
                  <a:srgbClr val="BABABA"/>
                </a:solidFill>
              </a:rPr>
              <a:t>=</a:t>
            </a:r>
            <a:r>
              <a:rPr lang="en-US" altLang="zh-CN" dirty="0">
                <a:solidFill>
                  <a:srgbClr val="A5C261"/>
                </a:solidFill>
              </a:rPr>
              <a:t>"en"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&lt;head&gt;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&lt;meta </a:t>
            </a:r>
            <a:r>
              <a:rPr lang="en-US" altLang="zh-CN" dirty="0">
                <a:solidFill>
                  <a:srgbClr val="BABABA"/>
                </a:solidFill>
              </a:rPr>
              <a:t>charset=</a:t>
            </a:r>
            <a:r>
              <a:rPr lang="en-US" altLang="zh-CN" dirty="0">
                <a:solidFill>
                  <a:srgbClr val="A5C261"/>
                </a:solidFill>
              </a:rPr>
              <a:t>"UTF-8"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&lt;title&gt;</a:t>
            </a:r>
            <a:r>
              <a:rPr lang="en-US" altLang="zh-CN" dirty="0"/>
              <a:t>Title</a:t>
            </a:r>
            <a:r>
              <a:rPr lang="en-US" altLang="zh-CN" dirty="0">
                <a:solidFill>
                  <a:srgbClr val="E8BF6A"/>
                </a:solidFill>
              </a:rPr>
              <a:t>&lt;/title&gt;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&lt;/head&gt;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&lt;body&gt;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/>
              <a:t>{{</a:t>
            </a:r>
            <a:r>
              <a:rPr lang="en-US" altLang="zh-CN" dirty="0" err="1"/>
              <a:t>num</a:t>
            </a:r>
            <a:r>
              <a:rPr lang="en-US" altLang="zh-CN" dirty="0"/>
              <a:t>}}</a:t>
            </a:r>
            <a:br>
              <a:rPr lang="en-US" altLang="zh-CN" dirty="0"/>
            </a:br>
            <a:r>
              <a:rPr lang="en-US" altLang="zh-CN" dirty="0">
                <a:solidFill>
                  <a:srgbClr val="E8BF6A"/>
                </a:solidFill>
              </a:rPr>
              <a:t>&lt;/body&gt;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&lt;/html&gt;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335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那么这个</a:t>
            </a: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num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是个什么语法呢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399566"/>
          </a:xfrm>
        </p:spPr>
        <p:txBody>
          <a:bodyPr/>
          <a:lstStyle/>
          <a:p>
            <a:r>
              <a:rPr kumimoji="1" lang="en-US" altLang="zh-CN" dirty="0" smtClean="0"/>
              <a:t>jinja2</a:t>
            </a:r>
            <a:r>
              <a:rPr kumimoji="1" lang="zh-CN" altLang="en-US" dirty="0" smtClean="0"/>
              <a:t>模板语言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05116" y="2044022"/>
            <a:ext cx="34113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http://jinja.pocoo.org/docs/2.10/templates/#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3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从数据库读取数据动态展示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、建立</a:t>
            </a:r>
            <a:r>
              <a:rPr kumimoji="1" lang="en-US" altLang="zh-CN" dirty="0" smtClean="0"/>
              <a:t>flask</a:t>
            </a:r>
            <a:r>
              <a:rPr kumimoji="1" lang="zh-CN" altLang="en-US" dirty="0" smtClean="0"/>
              <a:t>工程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 smtClean="0"/>
              <a:t>、</a:t>
            </a:r>
            <a:r>
              <a:rPr kumimoji="1" lang="zh-CN" altLang="en-US" dirty="0"/>
              <a:t>连接</a:t>
            </a:r>
            <a:r>
              <a:rPr kumimoji="1" lang="zh-CN" altLang="en-US" dirty="0" smtClean="0"/>
              <a:t>数据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、建立路由</a:t>
            </a:r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、读取数据库信息</a:t>
            </a:r>
          </a:p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、返回页面和数据库读取的信息</a:t>
            </a:r>
          </a:p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、页面使用</a:t>
            </a:r>
            <a:r>
              <a:rPr kumimoji="1" lang="en-US" altLang="zh-CN" dirty="0" smtClean="0"/>
              <a:t>jinja2</a:t>
            </a:r>
            <a:r>
              <a:rPr kumimoji="1" lang="zh-CN" altLang="en-US" dirty="0" smtClean="0"/>
              <a:t>模板语言循环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991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从数据库读取数据动态展示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7261" y="961415"/>
            <a:ext cx="772270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 err="1">
                <a:solidFill>
                  <a:srgbClr val="CC7832"/>
                </a:solidFill>
              </a:rPr>
              <a:t>from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flask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import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Flask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from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flask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import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render_template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import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mysql.connector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as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mysql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 err="1"/>
              <a:t>cnx</a:t>
            </a:r>
            <a:r>
              <a:rPr lang="mr-IN" altLang="zh-CN" dirty="0"/>
              <a:t>=</a:t>
            </a:r>
            <a:r>
              <a:rPr lang="mr-IN" altLang="zh-CN" dirty="0" err="1"/>
              <a:t>mysql.connect</a:t>
            </a:r>
            <a:r>
              <a:rPr lang="mr-IN" altLang="zh-CN" dirty="0"/>
              <a:t>(</a:t>
            </a:r>
            <a:r>
              <a:rPr lang="mr-IN" altLang="zh-CN" dirty="0" err="1">
                <a:solidFill>
                  <a:srgbClr val="AA4926"/>
                </a:solidFill>
              </a:rPr>
              <a:t>user</a:t>
            </a:r>
            <a:r>
              <a:rPr lang="mr-IN" altLang="zh-CN" dirty="0"/>
              <a:t>=</a:t>
            </a:r>
            <a:r>
              <a:rPr lang="mr-IN" altLang="zh-CN" dirty="0" smtClean="0">
                <a:solidFill>
                  <a:srgbClr val="6A8759"/>
                </a:solidFill>
              </a:rPr>
              <a:t>'</a:t>
            </a:r>
            <a:r>
              <a:rPr lang="mr-IN" altLang="zh-CN" dirty="0" err="1" smtClean="0">
                <a:solidFill>
                  <a:srgbClr val="6A8759"/>
                </a:solidFill>
              </a:rPr>
              <a:t>root</a:t>
            </a:r>
            <a:r>
              <a:rPr lang="mr-IN" altLang="zh-CN" dirty="0" smtClean="0">
                <a:solidFill>
                  <a:srgbClr val="6A8759"/>
                </a:solidFill>
              </a:rPr>
              <a:t>’</a:t>
            </a:r>
            <a:r>
              <a:rPr lang="mr-IN" altLang="zh-CN" dirty="0" smtClean="0">
                <a:solidFill>
                  <a:srgbClr val="CC7832"/>
                </a:solidFill>
              </a:rPr>
              <a:t>, </a:t>
            </a:r>
            <a:r>
              <a:rPr lang="mr-IN" altLang="zh-CN" dirty="0" err="1" smtClean="0">
                <a:solidFill>
                  <a:srgbClr val="AA4926"/>
                </a:solidFill>
              </a:rPr>
              <a:t>password</a:t>
            </a:r>
            <a:r>
              <a:rPr lang="mr-IN" altLang="zh-CN" dirty="0"/>
              <a:t>=</a:t>
            </a:r>
            <a:r>
              <a:rPr lang="mr-IN" altLang="zh-CN" dirty="0">
                <a:solidFill>
                  <a:srgbClr val="6A8759"/>
                </a:solidFill>
              </a:rPr>
              <a:t>'MyNewPass4</a:t>
            </a:r>
            <a:r>
              <a:rPr lang="mr-IN" altLang="zh-CN" dirty="0" smtClean="0">
                <a:solidFill>
                  <a:srgbClr val="6A8759"/>
                </a:solidFill>
              </a:rPr>
              <a:t>!’</a:t>
            </a:r>
            <a:r>
              <a:rPr lang="mr-IN" altLang="zh-CN" dirty="0" smtClean="0">
                <a:solidFill>
                  <a:srgbClr val="CC7832"/>
                </a:solidFill>
              </a:rPr>
              <a:t>, </a:t>
            </a:r>
            <a:r>
              <a:rPr lang="mr-IN" altLang="zh-CN" dirty="0" err="1" smtClean="0">
                <a:solidFill>
                  <a:srgbClr val="AA4926"/>
                </a:solidFill>
              </a:rPr>
              <a:t>host</a:t>
            </a:r>
            <a:r>
              <a:rPr lang="mr-IN" altLang="zh-CN" dirty="0"/>
              <a:t>=</a:t>
            </a:r>
            <a:r>
              <a:rPr lang="mr-IN" altLang="zh-CN" dirty="0" smtClean="0">
                <a:solidFill>
                  <a:srgbClr val="6A8759"/>
                </a:solidFill>
              </a:rPr>
              <a:t>'47.93.248.15’</a:t>
            </a:r>
            <a:r>
              <a:rPr lang="mr-IN" altLang="zh-CN" dirty="0" smtClean="0">
                <a:solidFill>
                  <a:srgbClr val="CC7832"/>
                </a:solidFill>
              </a:rPr>
              <a:t>, </a:t>
            </a:r>
            <a:r>
              <a:rPr lang="mr-IN" altLang="zh-CN" dirty="0" err="1" smtClean="0">
                <a:solidFill>
                  <a:srgbClr val="AA4926"/>
                </a:solidFill>
              </a:rPr>
              <a:t>database</a:t>
            </a:r>
            <a:r>
              <a:rPr lang="mr-IN" altLang="zh-CN" dirty="0" smtClean="0"/>
              <a:t>=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movie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br>
              <a:rPr lang="mr-IN" altLang="zh-CN" dirty="0">
                <a:solidFill>
                  <a:srgbClr val="CC7832"/>
                </a:solidFill>
              </a:rPr>
            </a:br>
            <a:r>
              <a:rPr lang="mr-IN" altLang="zh-CN" dirty="0">
                <a:solidFill>
                  <a:srgbClr val="CC7832"/>
                </a:solidFill>
              </a:rPr>
              <a:t>                  </a:t>
            </a:r>
            <a:r>
              <a:rPr lang="mr-IN" altLang="zh-CN" dirty="0" err="1">
                <a:solidFill>
                  <a:srgbClr val="AA4926"/>
                </a:solidFill>
              </a:rPr>
              <a:t>port</a:t>
            </a:r>
            <a:r>
              <a:rPr lang="mr-IN" altLang="zh-CN" dirty="0"/>
              <a:t>=</a:t>
            </a:r>
            <a:r>
              <a:rPr lang="mr-IN" altLang="zh-CN" dirty="0">
                <a:solidFill>
                  <a:srgbClr val="6897BB"/>
                </a:solidFill>
              </a:rPr>
              <a:t>20010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/>
              <a:t>cursor</a:t>
            </a:r>
            <a:r>
              <a:rPr lang="mr-IN" altLang="zh-CN" dirty="0"/>
              <a:t>=</a:t>
            </a:r>
            <a:r>
              <a:rPr lang="mr-IN" altLang="zh-CN" dirty="0" err="1"/>
              <a:t>cnx.cursor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 err="1"/>
              <a:t>app</a:t>
            </a:r>
            <a:r>
              <a:rPr lang="mr-IN" altLang="zh-CN" dirty="0"/>
              <a:t> = </a:t>
            </a:r>
            <a:r>
              <a:rPr lang="mr-IN" altLang="zh-CN" dirty="0" err="1"/>
              <a:t>Flask</a:t>
            </a:r>
            <a:r>
              <a:rPr lang="mr-IN" altLang="zh-CN" dirty="0"/>
              <a:t>(__</a:t>
            </a:r>
            <a:r>
              <a:rPr lang="mr-IN" altLang="zh-CN" dirty="0" err="1"/>
              <a:t>name</a:t>
            </a:r>
            <a:r>
              <a:rPr lang="mr-IN" altLang="zh-CN" dirty="0"/>
              <a:t>__)</a:t>
            </a:r>
            <a:br>
              <a:rPr lang="mr-IN" altLang="zh-CN" dirty="0"/>
            </a:br>
            <a:r>
              <a:rPr lang="mr-IN" altLang="zh-CN" dirty="0">
                <a:solidFill>
                  <a:srgbClr val="BBB529"/>
                </a:solidFill>
              </a:rPr>
              <a:t>@</a:t>
            </a:r>
            <a:r>
              <a:rPr lang="mr-IN" altLang="zh-CN" dirty="0" err="1">
                <a:solidFill>
                  <a:srgbClr val="BBB529"/>
                </a:solidFill>
              </a:rPr>
              <a:t>app.route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'/'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def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>
                <a:solidFill>
                  <a:srgbClr val="FFC66D"/>
                </a:solidFill>
              </a:rPr>
              <a:t>test123</a:t>
            </a:r>
            <a:r>
              <a:rPr lang="mr-IN" altLang="zh-CN" dirty="0"/>
              <a:t>():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读取电影和值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zh-CN" altLang="mr-IN" dirty="0">
                <a:solidFill>
                  <a:srgbClr val="808080"/>
                </a:solidFill>
              </a:rPr>
              <a:t>    </a:t>
            </a:r>
            <a:r>
              <a:rPr lang="mr-IN" altLang="zh-CN" dirty="0" err="1"/>
              <a:t>cursor.execute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select</a:t>
            </a:r>
            <a:r>
              <a:rPr lang="mr-IN" altLang="zh-CN" dirty="0">
                <a:solidFill>
                  <a:srgbClr val="6A8759"/>
                </a:solidFill>
              </a:rPr>
              <a:t> </a:t>
            </a:r>
            <a:r>
              <a:rPr lang="mr-IN" altLang="zh-CN" dirty="0">
                <a:solidFill>
                  <a:srgbClr val="FFC66D"/>
                </a:solidFill>
              </a:rPr>
              <a:t>*</a:t>
            </a:r>
            <a:r>
              <a:rPr lang="mr-IN" altLang="zh-CN" dirty="0">
                <a:solidFill>
                  <a:srgbClr val="6A8759"/>
                </a:solidFill>
              </a:rPr>
              <a:t> </a:t>
            </a:r>
            <a:r>
              <a:rPr lang="mr-IN" altLang="zh-CN" dirty="0" err="1">
                <a:solidFill>
                  <a:srgbClr val="6A8759"/>
                </a:solidFill>
              </a:rPr>
              <a:t>from</a:t>
            </a:r>
            <a:r>
              <a:rPr lang="mr-IN" altLang="zh-CN" dirty="0">
                <a:solidFill>
                  <a:srgbClr val="6A8759"/>
                </a:solidFill>
              </a:rPr>
              <a:t> </a:t>
            </a:r>
            <a:r>
              <a:rPr lang="mr-IN" altLang="zh-CN" dirty="0" err="1">
                <a:solidFill>
                  <a:srgbClr val="6A8759"/>
                </a:solidFill>
              </a:rPr>
              <a:t>movie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result</a:t>
            </a:r>
            <a:r>
              <a:rPr lang="mr-IN" altLang="zh-CN" dirty="0"/>
              <a:t>=</a:t>
            </a:r>
            <a:r>
              <a:rPr lang="mr-IN" altLang="zh-CN" dirty="0" err="1"/>
              <a:t>cursor.fetchall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movielist</a:t>
            </a:r>
            <a:r>
              <a:rPr lang="mr-IN" altLang="zh-CN" dirty="0"/>
              <a:t> =[]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m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result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 err="1"/>
              <a:t>movielist.append</a:t>
            </a:r>
            <a:r>
              <a:rPr lang="mr-IN" altLang="zh-CN" dirty="0"/>
              <a:t>({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name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:</a:t>
            </a:r>
            <a:r>
              <a:rPr lang="mr-IN" altLang="zh-CN" dirty="0" err="1"/>
              <a:t>m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/>
              <a:t>]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playurl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 err="1"/>
              <a:t>m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]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score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 err="1"/>
              <a:t>m</a:t>
            </a:r>
            <a:r>
              <a:rPr lang="mr-IN" altLang="zh-CN" dirty="0"/>
              <a:t>[</a:t>
            </a:r>
            <a:r>
              <a:rPr lang="mr-IN" altLang="zh-CN" dirty="0">
                <a:solidFill>
                  <a:srgbClr val="6897BB"/>
                </a:solidFill>
              </a:rPr>
              <a:t>2</a:t>
            </a:r>
            <a:r>
              <a:rPr lang="mr-IN" altLang="zh-CN" dirty="0" smtClean="0"/>
              <a:t>]})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return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render_template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index.html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>
                <a:solidFill>
                  <a:srgbClr val="CC7832"/>
                </a:solidFill>
              </a:rPr>
              <a:t>, </a:t>
            </a:r>
            <a:r>
              <a:rPr lang="mr-IN" altLang="zh-CN" dirty="0" err="1">
                <a:solidFill>
                  <a:srgbClr val="AA4926"/>
                </a:solidFill>
              </a:rPr>
              <a:t>movies</a:t>
            </a:r>
            <a:r>
              <a:rPr lang="mr-IN" altLang="zh-CN" dirty="0"/>
              <a:t>=</a:t>
            </a:r>
            <a:r>
              <a:rPr lang="mr-IN" altLang="zh-CN" dirty="0" err="1"/>
              <a:t>movielist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if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/>
              <a:t>__</a:t>
            </a:r>
            <a:r>
              <a:rPr lang="mr-IN" altLang="zh-CN" dirty="0" err="1"/>
              <a:t>name</a:t>
            </a:r>
            <a:r>
              <a:rPr lang="mr-IN" altLang="zh-CN" dirty="0"/>
              <a:t>__ == </a:t>
            </a:r>
            <a:r>
              <a:rPr lang="mr-IN" altLang="zh-CN" dirty="0">
                <a:solidFill>
                  <a:srgbClr val="6A8759"/>
                </a:solidFill>
              </a:rPr>
              <a:t>'__</a:t>
            </a:r>
            <a:r>
              <a:rPr lang="mr-IN" altLang="zh-CN" dirty="0" err="1">
                <a:solidFill>
                  <a:srgbClr val="6A8759"/>
                </a:solidFill>
              </a:rPr>
              <a:t>main</a:t>
            </a:r>
            <a:r>
              <a:rPr lang="mr-IN" altLang="zh-CN" dirty="0">
                <a:solidFill>
                  <a:srgbClr val="6A8759"/>
                </a:solidFill>
              </a:rPr>
              <a:t>__'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/>
              <a:t>app.run</a:t>
            </a:r>
            <a:r>
              <a:rPr lang="mr-IN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3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前端页面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8650" y="126836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E8BF6A"/>
                </a:solidFill>
              </a:rPr>
              <a:t>&lt;!DOCTYPE </a:t>
            </a:r>
            <a:r>
              <a:rPr lang="en-US" altLang="zh-CN" dirty="0">
                <a:solidFill>
                  <a:srgbClr val="BABABA"/>
                </a:solidFill>
              </a:rPr>
              <a:t>html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&lt;html </a:t>
            </a:r>
            <a:r>
              <a:rPr lang="en-US" altLang="zh-CN" dirty="0" err="1">
                <a:solidFill>
                  <a:srgbClr val="BABABA"/>
                </a:solidFill>
              </a:rPr>
              <a:t>lang</a:t>
            </a:r>
            <a:r>
              <a:rPr lang="en-US" altLang="zh-CN" dirty="0">
                <a:solidFill>
                  <a:srgbClr val="BABABA"/>
                </a:solidFill>
              </a:rPr>
              <a:t>=</a:t>
            </a:r>
            <a:r>
              <a:rPr lang="en-US" altLang="zh-CN" dirty="0">
                <a:solidFill>
                  <a:srgbClr val="A5C261"/>
                </a:solidFill>
              </a:rPr>
              <a:t>"en"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&lt;head&gt;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&lt;meta </a:t>
            </a:r>
            <a:r>
              <a:rPr lang="en-US" altLang="zh-CN" dirty="0">
                <a:solidFill>
                  <a:srgbClr val="BABABA"/>
                </a:solidFill>
              </a:rPr>
              <a:t>charset=</a:t>
            </a:r>
            <a:r>
              <a:rPr lang="en-US" altLang="zh-CN" dirty="0">
                <a:solidFill>
                  <a:srgbClr val="A5C261"/>
                </a:solidFill>
              </a:rPr>
              <a:t>"UTF-8"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    &lt;title&gt;</a:t>
            </a:r>
            <a:r>
              <a:rPr lang="en-US" altLang="zh-CN" dirty="0"/>
              <a:t>Title</a:t>
            </a:r>
            <a:r>
              <a:rPr lang="en-US" altLang="zh-CN" dirty="0">
                <a:solidFill>
                  <a:srgbClr val="E8BF6A"/>
                </a:solidFill>
              </a:rPr>
              <a:t>&lt;/title&gt;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&lt;/head&gt;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&lt;body&gt;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/>
              <a:t>{% for m in movies %}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E8BF6A"/>
                </a:solidFill>
              </a:rPr>
              <a:t>&lt;a </a:t>
            </a:r>
            <a:r>
              <a:rPr lang="en-US" altLang="zh-CN" dirty="0" err="1">
                <a:solidFill>
                  <a:srgbClr val="BABABA"/>
                </a:solidFill>
              </a:rPr>
              <a:t>href</a:t>
            </a:r>
            <a:r>
              <a:rPr lang="en-US" altLang="zh-CN" dirty="0">
                <a:solidFill>
                  <a:srgbClr val="BABABA"/>
                </a:solidFill>
              </a:rPr>
              <a:t>=</a:t>
            </a:r>
            <a:r>
              <a:rPr lang="en-US" altLang="zh-CN" dirty="0">
                <a:solidFill>
                  <a:srgbClr val="A5C261"/>
                </a:solidFill>
              </a:rPr>
              <a:t>"{{ m['</a:t>
            </a:r>
            <a:r>
              <a:rPr lang="en-US" altLang="zh-CN" dirty="0" err="1">
                <a:solidFill>
                  <a:srgbClr val="A5C261"/>
                </a:solidFill>
              </a:rPr>
              <a:t>playurl</a:t>
            </a:r>
            <a:r>
              <a:rPr lang="en-US" altLang="zh-CN" dirty="0">
                <a:solidFill>
                  <a:srgbClr val="A5C261"/>
                </a:solidFill>
              </a:rPr>
              <a:t>'] }}"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r>
              <a:rPr lang="en-US" altLang="zh-CN" dirty="0"/>
              <a:t>{{ m['name'] }}</a:t>
            </a:r>
            <a:r>
              <a:rPr lang="en-US" altLang="zh-CN" dirty="0">
                <a:solidFill>
                  <a:srgbClr val="E8BF6A"/>
                </a:solidFill>
              </a:rPr>
              <a:t>&lt;/a&gt;&lt;</a:t>
            </a:r>
            <a:r>
              <a:rPr lang="en-US" altLang="zh-CN" dirty="0" err="1">
                <a:solidFill>
                  <a:srgbClr val="E8BF6A"/>
                </a:solidFill>
              </a:rPr>
              <a:t>br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/>
              <a:t>{% </a:t>
            </a:r>
            <a:r>
              <a:rPr lang="en-US" altLang="zh-CN" dirty="0" err="1"/>
              <a:t>endfor</a:t>
            </a:r>
            <a:r>
              <a:rPr lang="en-US" altLang="zh-CN" dirty="0"/>
              <a:t> %}</a:t>
            </a:r>
            <a:br>
              <a:rPr lang="en-US" altLang="zh-CN" dirty="0"/>
            </a:br>
            <a:r>
              <a:rPr lang="en-US" altLang="zh-CN" dirty="0">
                <a:solidFill>
                  <a:srgbClr val="E8BF6A"/>
                </a:solidFill>
              </a:rPr>
              <a:t>&lt;/body&gt;</a:t>
            </a:r>
            <a:br>
              <a:rPr lang="en-US" altLang="zh-CN" dirty="0">
                <a:solidFill>
                  <a:srgbClr val="E8BF6A"/>
                </a:solidFill>
              </a:rPr>
            </a:br>
            <a:r>
              <a:rPr lang="en-US" altLang="zh-CN" dirty="0">
                <a:solidFill>
                  <a:srgbClr val="E8BF6A"/>
                </a:solidFill>
              </a:rPr>
              <a:t>&lt;/html&gt;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60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破解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、简易的破解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、复杂的下载破解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55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、简易的破解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分析全民解析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解析全民解析网站的地址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48" y="1771603"/>
            <a:ext cx="6649278" cy="24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、全民解析的地址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目标播放地址，完成破解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、把地址移植在我们的网站上，修改静态页面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、完成播放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37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作业讲解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创建学生表（已创建），创建班级表</a:t>
            </a:r>
            <a:r>
              <a:rPr lang="en-US" altLang="zh-CN" dirty="0"/>
              <a:t>grade </a:t>
            </a:r>
            <a:r>
              <a:rPr lang="zh-CN" altLang="zh-CN" dirty="0"/>
              <a:t>（创建表）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向学生表插入</a:t>
            </a:r>
            <a:r>
              <a:rPr lang="en-US" altLang="zh-CN" dirty="0"/>
              <a:t>10</a:t>
            </a:r>
            <a:r>
              <a:rPr lang="zh-CN" altLang="zh-CN" dirty="0"/>
              <a:t>条信息，向班级表插入</a:t>
            </a:r>
            <a:r>
              <a:rPr lang="en-US" altLang="zh-CN" dirty="0"/>
              <a:t>2</a:t>
            </a:r>
            <a:r>
              <a:rPr lang="zh-CN" altLang="zh-CN" dirty="0"/>
              <a:t>条信息。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查询年龄为</a:t>
            </a:r>
            <a:r>
              <a:rPr lang="en-US" altLang="zh-CN" dirty="0"/>
              <a:t>16</a:t>
            </a:r>
            <a:r>
              <a:rPr lang="zh-CN" altLang="zh-CN" dirty="0"/>
              <a:t>岁或大于</a:t>
            </a:r>
            <a:r>
              <a:rPr lang="en-US" altLang="zh-CN" dirty="0"/>
              <a:t>16</a:t>
            </a:r>
            <a:r>
              <a:rPr lang="zh-CN" altLang="zh-CN" dirty="0"/>
              <a:t>岁的学生。</a:t>
            </a:r>
          </a:p>
          <a:p>
            <a:r>
              <a:rPr lang="en-US" altLang="zh-CN" dirty="0"/>
              <a:t>4.</a:t>
            </a:r>
            <a:r>
              <a:rPr lang="zh-CN" altLang="zh-CN" dirty="0"/>
              <a:t>将其中一个班级名字修改为</a:t>
            </a:r>
            <a:r>
              <a:rPr lang="en-US" altLang="zh-CN" dirty="0"/>
              <a:t>“</a:t>
            </a:r>
            <a:r>
              <a:rPr lang="zh-CN" altLang="zh-CN" dirty="0"/>
              <a:t>三班</a:t>
            </a:r>
            <a:r>
              <a:rPr lang="en-US" altLang="zh-CN" dirty="0"/>
              <a:t>”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5.</a:t>
            </a:r>
            <a:r>
              <a:rPr lang="zh-CN" altLang="zh-CN" dirty="0"/>
              <a:t>修改学生表中某一个学生的姓名。</a:t>
            </a:r>
          </a:p>
          <a:p>
            <a:r>
              <a:rPr lang="en-US" altLang="zh-CN" dirty="0"/>
              <a:t>6.</a:t>
            </a:r>
            <a:r>
              <a:rPr lang="zh-CN" altLang="zh-CN" dirty="0"/>
              <a:t>删除学生表中年龄不等于</a:t>
            </a:r>
            <a:r>
              <a:rPr lang="en-US" altLang="zh-CN" dirty="0"/>
              <a:t>16</a:t>
            </a:r>
            <a:r>
              <a:rPr lang="zh-CN" altLang="zh-CN" dirty="0"/>
              <a:t>的学生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98423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修改解析地址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599"/>
            <a:ext cx="7105098" cy="30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复杂的下载破解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提供代码，这里就不在进行讲解了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19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0" y="762237"/>
            <a:ext cx="3854721" cy="35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scrapy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37081"/>
            <a:ext cx="5868233" cy="39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库的安装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498958"/>
          </a:xfrm>
        </p:spPr>
        <p:txBody>
          <a:bodyPr/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scrapy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4887" y="2445026"/>
            <a:ext cx="1569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检查是否安装成功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58009" y="3321577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>
                <a:solidFill>
                  <a:srgbClr val="F92659"/>
                </a:solidFill>
                <a:latin typeface="Consolas" charset="0"/>
              </a:rPr>
              <a:t>import</a:t>
            </a:r>
            <a:r>
              <a:rPr lang="en-US" altLang="zh-CN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scrapy</a:t>
            </a:r>
            <a:endParaRPr lang="en-US" altLang="zh-CN" dirty="0">
              <a:solidFill>
                <a:srgbClr val="BEBEC5"/>
              </a:solidFill>
              <a:latin typeface="Consolas" charset="0"/>
            </a:endParaRPr>
          </a:p>
          <a:p>
            <a:pPr>
              <a:buFont typeface="+mj-lt"/>
              <a:buAutoNum type="arabicPeriod"/>
            </a:pP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scrapy</a:t>
            </a:r>
            <a:r>
              <a:rPr lang="en-US" altLang="zh-CN" dirty="0" err="1">
                <a:solidFill>
                  <a:srgbClr val="00AA00"/>
                </a:solidFill>
                <a:latin typeface="Consolas" charset="0"/>
              </a:rPr>
              <a:t>.</a:t>
            </a: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version_info</a:t>
            </a:r>
            <a:endParaRPr lang="en-US" altLang="zh-CN" b="0" i="0" dirty="0">
              <a:solidFill>
                <a:srgbClr val="BEBEC5"/>
              </a:solidFill>
              <a:effectLst/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4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创建项目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8650" y="1268369"/>
            <a:ext cx="28328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scrapy</a:t>
            </a:r>
            <a:r>
              <a:rPr lang="en-US" altLang="zh-CN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startproject</a:t>
            </a:r>
            <a:r>
              <a:rPr lang="en-US" altLang="zh-CN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altLang="zh-CN" dirty="0" err="1" smtClean="0">
                <a:solidFill>
                  <a:srgbClr val="0000FF"/>
                </a:solidFill>
                <a:latin typeface="Consolas" charset="0"/>
              </a:rPr>
              <a:t>mmonly</a:t>
            </a:r>
            <a:endParaRPr lang="en-US" altLang="zh-CN" b="0" i="0" dirty="0">
              <a:solidFill>
                <a:srgbClr val="BEBEC5"/>
              </a:solidFill>
              <a:effectLst/>
              <a:latin typeface="Consolas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313" y="3208854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55555"/>
                </a:solidFill>
                <a:latin typeface="Verdana" charset="0"/>
              </a:rPr>
              <a:t>为了方便后续开发，可以使用</a:t>
            </a:r>
            <a:r>
              <a:rPr lang="en-US" altLang="zh-CN" dirty="0" err="1">
                <a:solidFill>
                  <a:srgbClr val="555555"/>
                </a:solidFill>
                <a:latin typeface="Verdana" charset="0"/>
              </a:rPr>
              <a:t>pycharm</a:t>
            </a:r>
            <a:r>
              <a:rPr lang="zh-CN" altLang="en-US" dirty="0">
                <a:solidFill>
                  <a:srgbClr val="555555"/>
                </a:solidFill>
                <a:latin typeface="Verdana" charset="0"/>
              </a:rPr>
              <a:t>打开这个</a:t>
            </a:r>
            <a:r>
              <a:rPr lang="zh-CN" altLang="en-US" dirty="0" smtClean="0">
                <a:solidFill>
                  <a:srgbClr val="555555"/>
                </a:solidFill>
                <a:latin typeface="Verdana" charset="0"/>
              </a:rPr>
              <a:t>工程</a:t>
            </a:r>
            <a:endParaRPr lang="zh-CN" altLang="en-US" dirty="0">
              <a:solidFill>
                <a:srgbClr val="555555"/>
              </a:solidFill>
              <a:latin typeface="Verdana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313" y="1769165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创建模板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5130" y="2276061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mmonly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5130" y="2708058"/>
            <a:ext cx="3362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scrapy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genspider</a:t>
            </a:r>
            <a:r>
              <a:rPr kumimoji="1" lang="en-US" altLang="zh-CN" dirty="0"/>
              <a:t> -t basic  </a:t>
            </a:r>
            <a:r>
              <a:rPr kumimoji="1" lang="en-US" altLang="zh-CN" dirty="0" err="1"/>
              <a:t>mmonly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mmonly.cc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26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文件说明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items</a:t>
            </a:r>
            <a:r>
              <a:rPr kumimoji="1" lang="zh-CN" altLang="en-US" dirty="0" smtClean="0"/>
              <a:t>是模型类</a:t>
            </a:r>
          </a:p>
          <a:p>
            <a:r>
              <a:rPr kumimoji="1" lang="en-US" altLang="zh-CN" dirty="0" err="1" smtClean="0"/>
              <a:t>middlewares</a:t>
            </a:r>
            <a:r>
              <a:rPr kumimoji="1" lang="zh-CN" altLang="en-US" dirty="0" smtClean="0"/>
              <a:t> 是中间件</a:t>
            </a:r>
          </a:p>
          <a:p>
            <a:r>
              <a:rPr kumimoji="1" lang="en-US" altLang="zh-CN" dirty="0" smtClean="0"/>
              <a:t>settings</a:t>
            </a:r>
            <a:r>
              <a:rPr kumimoji="1" lang="zh-CN" altLang="en-US" dirty="0" smtClean="0"/>
              <a:t>是配置文件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410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983" y="957145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C7832"/>
                </a:solidFill>
              </a:rPr>
              <a:t>class </a:t>
            </a:r>
            <a:r>
              <a:rPr lang="en-US" altLang="zh-CN" dirty="0" err="1"/>
              <a:t>MmonlySpider</a:t>
            </a:r>
            <a:r>
              <a:rPr lang="en-US" altLang="zh-CN" dirty="0"/>
              <a:t>(</a:t>
            </a:r>
            <a:r>
              <a:rPr lang="en-US" altLang="zh-CN" dirty="0" err="1"/>
              <a:t>scrapy.Spider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name = </a:t>
            </a:r>
            <a:r>
              <a:rPr lang="en-US" altLang="zh-CN" dirty="0" smtClean="0">
                <a:solidFill>
                  <a:srgbClr val="6A8759"/>
                </a:solidFill>
              </a:rPr>
              <a:t>‘</a:t>
            </a:r>
            <a:r>
              <a:rPr lang="en-US" altLang="zh-CN" dirty="0" err="1" smtClean="0">
                <a:solidFill>
                  <a:srgbClr val="6A8759"/>
                </a:solidFill>
              </a:rPr>
              <a:t>mmonly</a:t>
            </a:r>
            <a:r>
              <a:rPr lang="en-US" altLang="zh-CN" dirty="0" smtClean="0">
                <a:solidFill>
                  <a:srgbClr val="6A8759"/>
                </a:solidFill>
              </a:rPr>
              <a:t>’</a:t>
            </a:r>
            <a:r>
              <a:rPr lang="en-US" altLang="zh-CN" dirty="0">
                <a:solidFill>
                  <a:srgbClr val="6A8759"/>
                </a:solidFill>
              </a:rPr>
              <a:t/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6A8759"/>
                </a:solidFill>
              </a:rPr>
              <a:t>    </a:t>
            </a:r>
            <a:r>
              <a:rPr lang="en-US" altLang="zh-CN" dirty="0" err="1"/>
              <a:t>start_urls</a:t>
            </a:r>
            <a:r>
              <a:rPr lang="en-US" altLang="zh-CN" dirty="0"/>
              <a:t> = </a:t>
            </a:r>
            <a:r>
              <a:rPr lang="en-US" altLang="zh-CN" dirty="0" smtClean="0"/>
              <a:t>[</a:t>
            </a:r>
            <a:r>
              <a:rPr lang="en-US" altLang="zh-CN" dirty="0" smtClean="0">
                <a:solidFill>
                  <a:srgbClr val="6A8759"/>
                </a:solidFill>
              </a:rPr>
              <a:t>‘http</a:t>
            </a:r>
            <a:r>
              <a:rPr lang="en-US" altLang="zh-CN" dirty="0">
                <a:solidFill>
                  <a:srgbClr val="6A8759"/>
                </a:solidFill>
              </a:rPr>
              <a:t>://</a:t>
            </a:r>
            <a:r>
              <a:rPr lang="en-US" altLang="zh-CN" dirty="0" err="1" smtClean="0">
                <a:solidFill>
                  <a:srgbClr val="6A8759"/>
                </a:solidFill>
              </a:rPr>
              <a:t>mmonly.cc</a:t>
            </a:r>
            <a:r>
              <a:rPr lang="en-US" altLang="zh-CN" dirty="0" smtClean="0">
                <a:solidFill>
                  <a:srgbClr val="6A8759"/>
                </a:solidFill>
              </a:rPr>
              <a:t>/tag’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>
                <a:solidFill>
                  <a:srgbClr val="CC7832"/>
                </a:solidFill>
              </a:rPr>
              <a:t>def</a:t>
            </a:r>
            <a:r>
              <a:rPr lang="en-US" altLang="zh-CN" dirty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parse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94558D"/>
                </a:solidFill>
              </a:rPr>
              <a:t>self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response</a:t>
            </a:r>
            <a:r>
              <a:rPr lang="en-US" altLang="zh-CN" dirty="0" smtClean="0"/>
              <a:t>):</a:t>
            </a:r>
            <a:endParaRPr lang="zh-CN" altLang="en-US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   </a:t>
            </a:r>
            <a:r>
              <a:rPr lang="en-US" altLang="zh-CN" smtClean="0"/>
              <a:t>print(“1111”)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79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启动程序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1025731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终端启动</a:t>
            </a:r>
          </a:p>
          <a:p>
            <a:r>
              <a:rPr kumimoji="1" lang="en-US" altLang="zh-CN" dirty="0" err="1" smtClean="0"/>
              <a:t>scrapy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crawl</a:t>
            </a:r>
            <a:endParaRPr kumimoji="1" lang="zh-CN" altLang="en-US" dirty="0" smtClean="0"/>
          </a:p>
          <a:p>
            <a:r>
              <a:rPr kumimoji="1" lang="zh-CN" altLang="en-US" dirty="0" smtClean="0"/>
              <a:t>代码执行</a:t>
            </a:r>
          </a:p>
        </p:txBody>
      </p:sp>
      <p:sp>
        <p:nvSpPr>
          <p:cNvPr id="4" name="矩形 3"/>
          <p:cNvSpPr/>
          <p:nvPr/>
        </p:nvSpPr>
        <p:spPr>
          <a:xfrm>
            <a:off x="725557" y="249397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from  scrapy.cmdline import executeexecute(['scrapy','crawl','mmonly'])</a:t>
            </a:r>
          </a:p>
        </p:txBody>
      </p:sp>
    </p:spTree>
    <p:extLst>
      <p:ext uri="{BB962C8B-B14F-4D97-AF65-F5344CB8AC3E}">
        <p14:creationId xmlns:p14="http://schemas.microsoft.com/office/powerpoint/2010/main" val="124604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解析数据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2999" y="1268369"/>
            <a:ext cx="691763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提取标签内容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获得大分类 读取</a:t>
            </a:r>
            <a:r>
              <a:rPr lang="mr-IN" altLang="zh-CN" dirty="0" err="1">
                <a:solidFill>
                  <a:srgbClr val="808080"/>
                </a:solidFill>
              </a:rPr>
              <a:t>div</a:t>
            </a:r>
            <a:r>
              <a:rPr lang="zh-CN" altLang="mr-IN" dirty="0">
                <a:solidFill>
                  <a:srgbClr val="808080"/>
                </a:solidFill>
              </a:rPr>
              <a:t>的</a:t>
            </a:r>
            <a:r>
              <a:rPr lang="mr-IN" altLang="zh-CN" dirty="0" err="1">
                <a:solidFill>
                  <a:srgbClr val="808080"/>
                </a:solidFill>
              </a:rPr>
              <a:t>class</a:t>
            </a:r>
            <a:r>
              <a:rPr lang="zh-CN" altLang="mr-IN" dirty="0">
                <a:solidFill>
                  <a:srgbClr val="808080"/>
                </a:solidFill>
              </a:rPr>
              <a:t>为</a:t>
            </a:r>
            <a:r>
              <a:rPr lang="mr-IN" altLang="zh-CN" dirty="0" err="1">
                <a:solidFill>
                  <a:srgbClr val="808080"/>
                </a:solidFill>
              </a:rPr>
              <a:t>Clbc_Game</a:t>
            </a:r>
            <a:r>
              <a:rPr lang="mr-IN" altLang="zh-CN" dirty="0">
                <a:solidFill>
                  <a:srgbClr val="808080"/>
                </a:solidFill>
              </a:rPr>
              <a:t> </a:t>
            </a:r>
            <a:r>
              <a:rPr lang="mr-IN" altLang="zh-CN" dirty="0" err="1">
                <a:solidFill>
                  <a:srgbClr val="808080"/>
                </a:solidFill>
              </a:rPr>
              <a:t>TagBox</a:t>
            </a:r>
            <a:r>
              <a:rPr lang="zh-CN" altLang="mr-IN" dirty="0">
                <a:solidFill>
                  <a:srgbClr val="808080"/>
                </a:solidFill>
              </a:rPr>
              <a:t>下的所有</a:t>
            </a:r>
            <a:r>
              <a:rPr lang="mr-IN" altLang="zh-CN" dirty="0">
                <a:solidFill>
                  <a:srgbClr val="808080"/>
                </a:solidFill>
              </a:rPr>
              <a:t>h2</a:t>
            </a:r>
            <a:r>
              <a:rPr lang="zh-CN" altLang="mr-IN" dirty="0">
                <a:solidFill>
                  <a:srgbClr val="808080"/>
                </a:solidFill>
              </a:rPr>
              <a:t>标签的内容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mr-IN" altLang="zh-CN" dirty="0" err="1">
                <a:solidFill>
                  <a:srgbClr val="808080"/>
                </a:solidFill>
              </a:rPr>
              <a:t>category</a:t>
            </a:r>
            <a:r>
              <a:rPr lang="mr-IN" altLang="zh-CN" dirty="0"/>
              <a:t>=</a:t>
            </a:r>
            <a:r>
              <a:rPr lang="mr-IN" altLang="zh-CN" dirty="0" err="1"/>
              <a:t>response.xpath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"//</a:t>
            </a:r>
            <a:r>
              <a:rPr lang="mr-IN" altLang="zh-CN" dirty="0" err="1">
                <a:solidFill>
                  <a:srgbClr val="6A8759"/>
                </a:solidFill>
              </a:rPr>
              <a:t>div</a:t>
            </a:r>
            <a:r>
              <a:rPr lang="mr-IN" altLang="zh-CN" dirty="0">
                <a:solidFill>
                  <a:srgbClr val="6A8759"/>
                </a:solidFill>
              </a:rPr>
              <a:t>[@</a:t>
            </a:r>
            <a:r>
              <a:rPr lang="mr-IN" altLang="zh-CN" dirty="0" err="1">
                <a:solidFill>
                  <a:srgbClr val="6A8759"/>
                </a:solidFill>
              </a:rPr>
              <a:t>class</a:t>
            </a:r>
            <a:r>
              <a:rPr lang="mr-IN" altLang="zh-CN" dirty="0">
                <a:solidFill>
                  <a:srgbClr val="6A8759"/>
                </a:solidFill>
              </a:rPr>
              <a:t>='</a:t>
            </a:r>
            <a:r>
              <a:rPr lang="mr-IN" altLang="zh-CN" dirty="0" err="1">
                <a:solidFill>
                  <a:srgbClr val="6A8759"/>
                </a:solidFill>
              </a:rPr>
              <a:t>Clbc_Game</a:t>
            </a:r>
            <a:r>
              <a:rPr lang="mr-IN" altLang="zh-CN" dirty="0">
                <a:solidFill>
                  <a:srgbClr val="6A8759"/>
                </a:solidFill>
              </a:rPr>
              <a:t> </a:t>
            </a:r>
            <a:r>
              <a:rPr lang="mr-IN" altLang="zh-CN" dirty="0" err="1">
                <a:solidFill>
                  <a:srgbClr val="6A8759"/>
                </a:solidFill>
              </a:rPr>
              <a:t>TagBox</a:t>
            </a:r>
            <a:r>
              <a:rPr lang="mr-IN" altLang="zh-CN" dirty="0">
                <a:solidFill>
                  <a:srgbClr val="6A8759"/>
                </a:solidFill>
              </a:rPr>
              <a:t>']//h2/</a:t>
            </a:r>
            <a:r>
              <a:rPr lang="mr-IN" altLang="zh-CN" dirty="0" err="1">
                <a:solidFill>
                  <a:srgbClr val="6A8759"/>
                </a:solidFill>
              </a:rPr>
              <a:t>text</a:t>
            </a:r>
            <a:r>
              <a:rPr lang="mr-IN" altLang="zh-CN" dirty="0">
                <a:solidFill>
                  <a:srgbClr val="6A8759"/>
                </a:solidFill>
              </a:rPr>
              <a:t>()"</a:t>
            </a:r>
            <a:r>
              <a:rPr lang="mr-IN" altLang="zh-CN" dirty="0"/>
              <a:t>).</a:t>
            </a:r>
            <a:r>
              <a:rPr lang="mr-IN" altLang="zh-CN" dirty="0" err="1"/>
              <a:t>extract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获得子标签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mr-IN" altLang="zh-CN" dirty="0" err="1"/>
              <a:t>childtag</a:t>
            </a:r>
            <a:r>
              <a:rPr lang="mr-IN" altLang="zh-CN" dirty="0"/>
              <a:t>=</a:t>
            </a:r>
            <a:r>
              <a:rPr lang="mr-IN" altLang="zh-CN" dirty="0" err="1"/>
              <a:t>response.xpath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"//</a:t>
            </a:r>
            <a:r>
              <a:rPr lang="mr-IN" altLang="zh-CN" dirty="0" err="1">
                <a:solidFill>
                  <a:srgbClr val="6A8759"/>
                </a:solidFill>
              </a:rPr>
              <a:t>div</a:t>
            </a:r>
            <a:r>
              <a:rPr lang="mr-IN" altLang="zh-CN" dirty="0">
                <a:solidFill>
                  <a:srgbClr val="6A8759"/>
                </a:solidFill>
              </a:rPr>
              <a:t>[@</a:t>
            </a:r>
            <a:r>
              <a:rPr lang="mr-IN" altLang="zh-CN" dirty="0" err="1">
                <a:solidFill>
                  <a:srgbClr val="6A8759"/>
                </a:solidFill>
              </a:rPr>
              <a:t>class</a:t>
            </a:r>
            <a:r>
              <a:rPr lang="mr-IN" altLang="zh-CN" dirty="0">
                <a:solidFill>
                  <a:srgbClr val="6A8759"/>
                </a:solidFill>
              </a:rPr>
              <a:t>='</a:t>
            </a:r>
            <a:r>
              <a:rPr lang="mr-IN" altLang="zh-CN" dirty="0" err="1">
                <a:solidFill>
                  <a:srgbClr val="6A8759"/>
                </a:solidFill>
              </a:rPr>
              <a:t>TagList</a:t>
            </a:r>
            <a:r>
              <a:rPr lang="mr-IN" altLang="zh-CN" dirty="0">
                <a:solidFill>
                  <a:srgbClr val="6A8759"/>
                </a:solidFill>
              </a:rPr>
              <a:t>']"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index</a:t>
            </a:r>
            <a:r>
              <a:rPr lang="mr-IN" altLang="zh-CN" dirty="0" err="1">
                <a:solidFill>
                  <a:srgbClr val="CC7832"/>
                </a:solidFill>
              </a:rPr>
              <a:t>,</a:t>
            </a:r>
            <a:r>
              <a:rPr lang="mr-IN" altLang="zh-CN" dirty="0" err="1"/>
              <a:t>item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>
                <a:solidFill>
                  <a:srgbClr val="8888C6"/>
                </a:solidFill>
              </a:rPr>
              <a:t>enumerate</a:t>
            </a:r>
            <a:r>
              <a:rPr lang="mr-IN" altLang="zh-CN" dirty="0"/>
              <a:t>(</a:t>
            </a:r>
            <a:r>
              <a:rPr lang="mr-IN" altLang="zh-CN" dirty="0" err="1"/>
              <a:t>childtag</a:t>
            </a:r>
            <a:r>
              <a:rPr lang="mr-IN" altLang="zh-CN" dirty="0"/>
              <a:t>):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遍历子标签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zh-CN" altLang="mr-IN" dirty="0">
                <a:solidFill>
                  <a:srgbClr val="808080"/>
                </a:solidFill>
              </a:rPr>
              <a:t>    </a:t>
            </a:r>
            <a:r>
              <a:rPr lang="mr-IN" altLang="zh-CN" dirty="0" err="1"/>
              <a:t>childtagel</a:t>
            </a:r>
            <a:r>
              <a:rPr lang="mr-IN" altLang="zh-CN" dirty="0"/>
              <a:t>=</a:t>
            </a:r>
            <a:r>
              <a:rPr lang="mr-IN" altLang="zh-CN" dirty="0" err="1"/>
              <a:t>item.xpath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a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</a:t>
            </a:r>
            <a:r>
              <a:rPr lang="mr-IN" altLang="zh-CN" dirty="0" err="1">
                <a:solidFill>
                  <a:srgbClr val="CC7832"/>
                </a:solidFill>
              </a:rPr>
              <a:t>for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atag</a:t>
            </a:r>
            <a:r>
              <a:rPr lang="mr-IN" altLang="zh-CN" dirty="0"/>
              <a:t> </a:t>
            </a:r>
            <a:r>
              <a:rPr lang="mr-IN" altLang="zh-CN" dirty="0" err="1">
                <a:solidFill>
                  <a:srgbClr val="CC7832"/>
                </a:solidFill>
              </a:rPr>
              <a:t>in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 err="1"/>
              <a:t>childtagel</a:t>
            </a:r>
            <a:r>
              <a:rPr lang="mr-IN" altLang="zh-CN" dirty="0"/>
              <a:t>: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获得小标签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zh-CN" altLang="mr-IN" dirty="0">
                <a:solidFill>
                  <a:srgbClr val="808080"/>
                </a:solidFill>
              </a:rPr>
              <a:t>        </a:t>
            </a:r>
            <a:r>
              <a:rPr lang="mr-IN" altLang="zh-CN" dirty="0" err="1"/>
              <a:t>tag</a:t>
            </a:r>
            <a:r>
              <a:rPr lang="mr-IN" altLang="zh-CN" dirty="0"/>
              <a:t>=</a:t>
            </a:r>
            <a:r>
              <a:rPr lang="mr-IN" altLang="zh-CN" dirty="0" err="1"/>
              <a:t>atag.xpath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"@</a:t>
            </a:r>
            <a:r>
              <a:rPr lang="mr-IN" altLang="zh-CN" dirty="0" err="1">
                <a:solidFill>
                  <a:srgbClr val="6A8759"/>
                </a:solidFill>
              </a:rPr>
              <a:t>href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/>
              <a:t>).</a:t>
            </a:r>
            <a:r>
              <a:rPr lang="mr-IN" altLang="zh-CN" dirty="0" err="1"/>
              <a:t>extract_first</a:t>
            </a:r>
            <a:r>
              <a:rPr lang="mr-IN" altLang="zh-CN" dirty="0"/>
              <a:t>()[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:-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].</a:t>
            </a:r>
            <a:r>
              <a:rPr lang="mr-IN" altLang="zh-CN" dirty="0" err="1"/>
              <a:t>split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'/'</a:t>
            </a:r>
            <a:r>
              <a:rPr lang="mr-IN" altLang="zh-CN" dirty="0"/>
              <a:t>)[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/>
              <a:t>]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 err="1"/>
              <a:t>title</a:t>
            </a:r>
            <a:r>
              <a:rPr lang="mr-IN" altLang="zh-CN" dirty="0"/>
              <a:t>=</a:t>
            </a:r>
            <a:r>
              <a:rPr lang="mr-IN" altLang="zh-CN" dirty="0" err="1"/>
              <a:t>atag.xpath</a:t>
            </a:r>
            <a:r>
              <a:rPr lang="mr-IN" altLang="zh-CN" dirty="0"/>
              <a:t>(</a:t>
            </a:r>
            <a:r>
              <a:rPr lang="mr-IN" altLang="zh-CN" dirty="0">
                <a:solidFill>
                  <a:srgbClr val="6A8759"/>
                </a:solidFill>
              </a:rPr>
              <a:t>"</a:t>
            </a:r>
            <a:r>
              <a:rPr lang="mr-IN" altLang="zh-CN" dirty="0" err="1">
                <a:solidFill>
                  <a:srgbClr val="6A8759"/>
                </a:solidFill>
              </a:rPr>
              <a:t>text</a:t>
            </a:r>
            <a:r>
              <a:rPr lang="mr-IN" altLang="zh-CN" dirty="0">
                <a:solidFill>
                  <a:srgbClr val="6A8759"/>
                </a:solidFill>
              </a:rPr>
              <a:t>()"</a:t>
            </a:r>
            <a:r>
              <a:rPr lang="mr-IN" altLang="zh-CN" dirty="0"/>
              <a:t>).</a:t>
            </a:r>
            <a:r>
              <a:rPr lang="mr-IN" altLang="zh-CN" dirty="0" err="1"/>
              <a:t>extract_first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    </a:t>
            </a:r>
            <a:r>
              <a:rPr lang="mr-IN" altLang="zh-CN" dirty="0">
                <a:solidFill>
                  <a:srgbClr val="808080"/>
                </a:solidFill>
              </a:rPr>
              <a:t>#</a:t>
            </a:r>
            <a:r>
              <a:rPr lang="zh-CN" altLang="mr-IN" dirty="0">
                <a:solidFill>
                  <a:srgbClr val="808080"/>
                </a:solidFill>
              </a:rPr>
              <a:t>执行标签分页请求</a:t>
            </a:r>
            <a:br>
              <a:rPr lang="zh-CN" altLang="mr-IN" dirty="0">
                <a:solidFill>
                  <a:srgbClr val="808080"/>
                </a:solidFill>
              </a:rPr>
            </a:br>
            <a:r>
              <a:rPr lang="zh-CN" altLang="mr-IN" dirty="0">
                <a:solidFill>
                  <a:srgbClr val="808080"/>
                </a:solidFill>
              </a:rPr>
              <a:t>        </a:t>
            </a:r>
            <a:r>
              <a:rPr lang="mr-IN" altLang="zh-CN" dirty="0" err="1">
                <a:solidFill>
                  <a:srgbClr val="CC7832"/>
                </a:solidFill>
              </a:rPr>
              <a:t>yield</a:t>
            </a:r>
            <a:r>
              <a:rPr lang="mr-IN" altLang="zh-CN" dirty="0">
                <a:solidFill>
                  <a:srgbClr val="CC7832"/>
                </a:solidFill>
              </a:rPr>
              <a:t> </a:t>
            </a:r>
            <a:r>
              <a:rPr lang="mr-IN" altLang="zh-CN" dirty="0"/>
              <a:t>{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title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 err="1"/>
              <a:t>title</a:t>
            </a:r>
            <a:r>
              <a:rPr lang="mr-IN" altLang="zh-CN" dirty="0">
                <a:solidFill>
                  <a:srgbClr val="CC7832"/>
                </a:solidFill>
              </a:rPr>
              <a:t>,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 err="1">
                <a:solidFill>
                  <a:srgbClr val="6A8759"/>
                </a:solidFill>
              </a:rPr>
              <a:t>tag</a:t>
            </a:r>
            <a:r>
              <a:rPr lang="mr-IN" altLang="zh-CN" dirty="0">
                <a:solidFill>
                  <a:srgbClr val="6A8759"/>
                </a:solidFill>
              </a:rPr>
              <a:t>'</a:t>
            </a:r>
            <a:r>
              <a:rPr lang="mr-IN" altLang="zh-CN" dirty="0"/>
              <a:t>:</a:t>
            </a:r>
            <a:r>
              <a:rPr lang="mr-IN" altLang="zh-CN" dirty="0" err="1"/>
              <a:t>tag</a:t>
            </a:r>
            <a:r>
              <a:rPr lang="mr-IN" altLang="zh-CN" dirty="0"/>
              <a:t>}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79" y="4385089"/>
            <a:ext cx="6781800" cy="50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367" y="4489048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如何处理翻页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0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爱奇艺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28650" y="1399721"/>
            <a:ext cx="6365498" cy="196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分析爱奇艺接口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请求爱奇艺地址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分析请求数据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持久化保存数据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展示数据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破解播放</a:t>
            </a: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地址</a:t>
            </a:r>
            <a:endParaRPr kumimoji="1" lang="zh-CN" altLang="en-US" b="1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3163" y="4263887"/>
            <a:ext cx="15013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拓展：</a:t>
            </a:r>
            <a:r>
              <a:rPr kumimoji="1" lang="en-US" altLang="zh-CN" dirty="0" err="1" smtClean="0"/>
              <a:t>scrapy</a:t>
            </a:r>
            <a:r>
              <a:rPr kumimoji="1" lang="zh-CN" altLang="en-US" dirty="0" smtClean="0"/>
              <a:t>爬虫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99" y="734046"/>
            <a:ext cx="3464268" cy="33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数据到哪里了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439323"/>
          </a:xfrm>
        </p:spPr>
        <p:txBody>
          <a:bodyPr/>
          <a:lstStyle/>
          <a:p>
            <a:r>
              <a:rPr kumimoji="1" lang="zh-CN" altLang="en-US" dirty="0" smtClean="0"/>
              <a:t>数据到</a:t>
            </a:r>
            <a:r>
              <a:rPr kumimoji="1" lang="en-US" altLang="zh-CN" dirty="0" err="1" smtClean="0"/>
              <a:t>piplines</a:t>
            </a:r>
            <a:r>
              <a:rPr kumimoji="1" lang="zh-CN" altLang="en-US" dirty="0" smtClean="0"/>
              <a:t>中了，在</a:t>
            </a:r>
            <a:r>
              <a:rPr kumimoji="1" lang="en-US" altLang="zh-CN" dirty="0" err="1" smtClean="0"/>
              <a:t>piplines</a:t>
            </a:r>
            <a:r>
              <a:rPr kumimoji="1" lang="zh-CN" altLang="en-US" dirty="0" smtClean="0"/>
              <a:t>中的有三个重要的方法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334108"/>
            <a:ext cx="3276600" cy="27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418094"/>
            <a:ext cx="3149600" cy="29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4320598"/>
            <a:ext cx="3771900" cy="25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887" y="202758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打开管道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4887" y="308985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关闭管道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4887" y="3928855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处理返回的数据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81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为什么要破解爱奇艺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因为我们需要搭建自己的网站</a:t>
            </a:r>
          </a:p>
          <a:p>
            <a:r>
              <a:rPr kumimoji="1" lang="zh-CN" altLang="en-US" dirty="0" smtClean="0"/>
              <a:t>搭建自己的网站需要有足够的资源</a:t>
            </a:r>
          </a:p>
          <a:p>
            <a:r>
              <a:rPr kumimoji="1" lang="zh-CN" altLang="en-US" dirty="0" smtClean="0"/>
              <a:t>抓取爱奇艺的数据</a:t>
            </a:r>
          </a:p>
          <a:p>
            <a:r>
              <a:rPr kumimoji="1" lang="zh-CN" altLang="en-US" dirty="0" smtClean="0"/>
              <a:t>我们与爱奇艺的区别是什么：免费</a:t>
            </a:r>
          </a:p>
        </p:txBody>
      </p:sp>
    </p:spTree>
    <p:extLst>
      <p:ext uri="{BB962C8B-B14F-4D97-AF65-F5344CB8AC3E}">
        <p14:creationId xmlns:p14="http://schemas.microsoft.com/office/powerpoint/2010/main" val="18886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盈利点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干什么都是需要盈利</a:t>
            </a:r>
            <a:endParaRPr kumimoji="1" lang="zh-CN" altLang="en-US" dirty="0"/>
          </a:p>
          <a:p>
            <a:r>
              <a:rPr kumimoji="1" lang="zh-CN" altLang="en-US" dirty="0" smtClean="0"/>
              <a:t>一个免费电影网站需要怎么盈利？</a:t>
            </a:r>
          </a:p>
        </p:txBody>
      </p:sp>
    </p:spTree>
    <p:extLst>
      <p:ext uri="{BB962C8B-B14F-4D97-AF65-F5344CB8AC3E}">
        <p14:creationId xmlns:p14="http://schemas.microsoft.com/office/powerpoint/2010/main" val="180323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澳门皇家赌场，真人发牌，你值得了解一下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1331100"/>
            <a:ext cx="5485080" cy="3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3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分析爱奇艺接口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419444"/>
          </a:xfrm>
        </p:spPr>
        <p:txBody>
          <a:bodyPr/>
          <a:lstStyle/>
          <a:p>
            <a:r>
              <a:rPr lang="mr-IN" altLang="zh-CN" dirty="0">
                <a:hlinkClick r:id="rId2"/>
              </a:rPr>
              <a:t>http://list.iqiyi.com/www/1/----------0---11-1-1-iqiyi--.html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6" y="1789043"/>
            <a:ext cx="4880113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通过上滑分析接口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17455"/>
            <a:ext cx="5783509" cy="3744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06478" y="2176670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访问这个分析的接口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4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4623</TotalTime>
  <Words>697</Words>
  <Application>Microsoft Macintosh PowerPoint</Application>
  <PresentationFormat>全屏显示(16:9)</PresentationFormat>
  <Paragraphs>128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Calibri</vt:lpstr>
      <vt:lpstr>Calibri Light</vt:lpstr>
      <vt:lpstr>Consolas</vt:lpstr>
      <vt:lpstr>Hiragino Sans GB W3</vt:lpstr>
      <vt:lpstr>Mangal</vt:lpstr>
      <vt:lpstr>Verdana</vt:lpstr>
      <vt:lpstr>宋体</vt:lpstr>
      <vt:lpstr>微软雅黑</vt:lpstr>
      <vt:lpstr>Arial</vt:lpstr>
      <vt:lpstr>Office 主题</vt:lpstr>
      <vt:lpstr>八天训练营</vt:lpstr>
      <vt:lpstr>昨日回顾</vt:lpstr>
      <vt:lpstr>作业讲解</vt:lpstr>
      <vt:lpstr>爱奇艺</vt:lpstr>
      <vt:lpstr>为什么要破解爱奇艺</vt:lpstr>
      <vt:lpstr>盈利点</vt:lpstr>
      <vt:lpstr>澳门皇家赌场，真人发牌，你值得了解一下</vt:lpstr>
      <vt:lpstr>分析爱奇艺接口</vt:lpstr>
      <vt:lpstr>通过上滑分析接口</vt:lpstr>
      <vt:lpstr>查看数据,看到是json格式</vt:lpstr>
      <vt:lpstr>通过bejson整理数据格式</vt:lpstr>
      <vt:lpstr>请求地址</vt:lpstr>
      <vt:lpstr>请求后的数据进行持久化保存</vt:lpstr>
      <vt:lpstr>可视化建表</vt:lpstr>
      <vt:lpstr>持久化保存</vt:lpstr>
      <vt:lpstr>思考</vt:lpstr>
      <vt:lpstr>解决办法</vt:lpstr>
      <vt:lpstr>网站框架使用flask</vt:lpstr>
      <vt:lpstr>提供接口</vt:lpstr>
      <vt:lpstr>展示网页</vt:lpstr>
      <vt:lpstr>如何对网页传入数据</vt:lpstr>
      <vt:lpstr>如何对传入数据进行展示</vt:lpstr>
      <vt:lpstr>那么这个{{num}}是个什么语法呢</vt:lpstr>
      <vt:lpstr>从数据库读取数据动态展示</vt:lpstr>
      <vt:lpstr>从数据库读取数据动态展示</vt:lpstr>
      <vt:lpstr>前端页面</vt:lpstr>
      <vt:lpstr>破解</vt:lpstr>
      <vt:lpstr>1、简易的破解-分析全民解析</vt:lpstr>
      <vt:lpstr>思路</vt:lpstr>
      <vt:lpstr>修改解析地址</vt:lpstr>
      <vt:lpstr>复杂的下载破解</vt:lpstr>
      <vt:lpstr>PowerPoint 演示文稿</vt:lpstr>
      <vt:lpstr>scrapy</vt:lpstr>
      <vt:lpstr>库的安装</vt:lpstr>
      <vt:lpstr>创建项目</vt:lpstr>
      <vt:lpstr>文件说明</vt:lpstr>
      <vt:lpstr>PowerPoint 演示文稿</vt:lpstr>
      <vt:lpstr>启动程序</vt:lpstr>
      <vt:lpstr>解析数据</vt:lpstr>
      <vt:lpstr>数据到哪里了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150</cp:revision>
  <dcterms:created xsi:type="dcterms:W3CDTF">2017-11-28T02:46:00Z</dcterms:created>
  <dcterms:modified xsi:type="dcterms:W3CDTF">2019-06-20T11:19:00Z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